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3" r:id="rId3"/>
    <p:sldId id="364" r:id="rId4"/>
    <p:sldId id="366" r:id="rId5"/>
    <p:sldId id="367" r:id="rId6"/>
    <p:sldId id="369" r:id="rId7"/>
    <p:sldId id="370" r:id="rId8"/>
    <p:sldId id="379" r:id="rId9"/>
    <p:sldId id="371" r:id="rId10"/>
    <p:sldId id="372" r:id="rId11"/>
    <p:sldId id="373" r:id="rId12"/>
    <p:sldId id="376" r:id="rId13"/>
  </p:sldIdLst>
  <p:sldSz cx="9144000" cy="6858000" type="screen4x3"/>
  <p:notesSz cx="6797675" cy="9874250"/>
  <p:defaultTextStyle>
    <a:defPPr>
      <a:defRPr lang="zh-TW"/>
    </a:defPPr>
    <a:lvl1pPr algn="l" rtl="0" fontAlgn="base">
      <a:lnSpc>
        <a:spcPct val="95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lnSpc>
        <a:spcPct val="95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lnSpc>
        <a:spcPct val="95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lnSpc>
        <a:spcPct val="95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lnSpc>
        <a:spcPct val="95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00"/>
    <a:srgbClr val="CC9900"/>
    <a:srgbClr val="99FF33"/>
    <a:srgbClr val="003366"/>
    <a:srgbClr val="0033CC"/>
    <a:srgbClr val="0000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3" autoAdjust="0"/>
    <p:restoredTop sz="94726"/>
  </p:normalViewPr>
  <p:slideViewPr>
    <p:cSldViewPr>
      <p:cViewPr varScale="1">
        <p:scale>
          <a:sx n="106" d="100"/>
          <a:sy n="106" d="100"/>
        </p:scale>
        <p:origin x="2440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782" tIns="43890" rIns="87782" bIns="43890" numCol="1" anchor="t" anchorCtr="0" compatLnSpc="1">
            <a:prstTxWarp prst="textNoShape">
              <a:avLst/>
            </a:prstTxWarp>
          </a:bodyPr>
          <a:lstStyle>
            <a:lvl1pPr defTabSz="876459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782" tIns="43890" rIns="87782" bIns="43890" numCol="1" anchor="t" anchorCtr="0" compatLnSpc="1">
            <a:prstTxWarp prst="textNoShape">
              <a:avLst/>
            </a:prstTxWarp>
          </a:bodyPr>
          <a:lstStyle>
            <a:lvl1pPr algn="r" defTabSz="876459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065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782" tIns="43890" rIns="87782" bIns="43890" numCol="1" anchor="b" anchorCtr="0" compatLnSpc="1">
            <a:prstTxWarp prst="textNoShape">
              <a:avLst/>
            </a:prstTxWarp>
          </a:bodyPr>
          <a:lstStyle>
            <a:lvl1pPr defTabSz="876459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065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782" tIns="43890" rIns="87782" bIns="43890" numCol="1" anchor="b" anchorCtr="0" compatLnSpc="1">
            <a:prstTxWarp prst="textNoShape">
              <a:avLst/>
            </a:prstTxWarp>
          </a:bodyPr>
          <a:lstStyle>
            <a:lvl1pPr algn="r" defTabSz="876459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FE759528-35F0-47ED-BCE5-3E4712445D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018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52" tIns="45724" rIns="91452" bIns="45724" numCol="1" anchor="t" anchorCtr="0" compatLnSpc="1">
            <a:prstTxWarp prst="textNoShape">
              <a:avLst/>
            </a:prstTxWarp>
          </a:bodyPr>
          <a:lstStyle>
            <a:lvl1pPr defTabSz="913043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52" tIns="45724" rIns="91452" bIns="45724" numCol="1" anchor="t" anchorCtr="0" compatLnSpc="1">
            <a:prstTxWarp prst="textNoShape">
              <a:avLst/>
            </a:prstTxWarp>
          </a:bodyPr>
          <a:lstStyle>
            <a:lvl1pPr algn="r" defTabSz="913043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41888" cy="3708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690823"/>
            <a:ext cx="5438775" cy="444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52" tIns="45724" rIns="91452" bIns="45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065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52" tIns="45724" rIns="91452" bIns="45724" numCol="1" anchor="b" anchorCtr="0" compatLnSpc="1">
            <a:prstTxWarp prst="textNoShape">
              <a:avLst/>
            </a:prstTxWarp>
          </a:bodyPr>
          <a:lstStyle>
            <a:lvl1pPr defTabSz="913043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065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52" tIns="45724" rIns="91452" bIns="45724" numCol="1" anchor="b" anchorCtr="0" compatLnSpc="1">
            <a:prstTxWarp prst="textNoShape">
              <a:avLst/>
            </a:prstTxWarp>
          </a:bodyPr>
          <a:lstStyle>
            <a:lvl1pPr algn="r" defTabSz="913043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7D125D32-8A30-4B4B-B2C1-EE61757452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9465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新細明體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新細明體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新細明體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新細明體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新細明體" charset="-12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200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42950"/>
            <a:ext cx="4940300" cy="3705225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3" tIns="45716" rIns="91433" bIns="45716"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123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49689" y="9380065"/>
            <a:ext cx="2946400" cy="4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64" tIns="45733" rIns="91464" bIns="45733" anchor="b"/>
          <a:lstStyle>
            <a:lvl1pPr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627063" indent="-241300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96043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34778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1733550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1907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6479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1051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5623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C0E68C06-97EA-41C3-A863-BD478FF139DF}" type="slidenum">
              <a:rPr lang="en-US" altLang="zh-TW" sz="1400"/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en-US" altLang="zh-TW" sz="14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2950"/>
            <a:ext cx="4935537" cy="370363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692400"/>
            <a:ext cx="5438775" cy="4439781"/>
          </a:xfrm>
          <a:noFill/>
        </p:spPr>
        <p:txBody>
          <a:bodyPr lIns="91464" tIns="45733" rIns="91464" bIns="45733"/>
          <a:lstStyle/>
          <a:p>
            <a:pPr eaLnBrk="1" hangingPunct="1"/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980654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49689" y="9380065"/>
            <a:ext cx="2946400" cy="4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64" tIns="45733" rIns="91464" bIns="45733" anchor="b"/>
          <a:lstStyle>
            <a:lvl1pPr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627063" indent="-241300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96043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34778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1733550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1907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6479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1051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5623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FFFC461A-4F1F-44AC-B161-18BFC417C1E8}" type="slidenum">
              <a:rPr lang="en-US" altLang="zh-TW" sz="1400"/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en-US" altLang="zh-TW" sz="14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2950"/>
            <a:ext cx="4935537" cy="37036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692400"/>
            <a:ext cx="5438775" cy="4439781"/>
          </a:xfrm>
          <a:noFill/>
        </p:spPr>
        <p:txBody>
          <a:bodyPr lIns="91464" tIns="45733" rIns="91464" bIns="45733"/>
          <a:lstStyle/>
          <a:p>
            <a:pPr eaLnBrk="1" hangingPunct="1"/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143785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49689" y="9380065"/>
            <a:ext cx="2946400" cy="4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64" tIns="45733" rIns="91464" bIns="45733" anchor="b"/>
          <a:lstStyle>
            <a:lvl1pPr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627063" indent="-241300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96043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34778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1733550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1907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6479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1051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5623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2D52189D-DBF3-4710-BB9B-19C63F8E6CEF}" type="slidenum">
              <a:rPr lang="en-US" altLang="zh-TW" sz="1400"/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6</a:t>
            </a:fld>
            <a:endParaRPr lang="en-US" altLang="zh-TW" sz="14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2950"/>
            <a:ext cx="4935538" cy="370363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692400"/>
            <a:ext cx="5438775" cy="4439781"/>
          </a:xfrm>
          <a:noFill/>
        </p:spPr>
        <p:txBody>
          <a:bodyPr lIns="91464" tIns="45733" rIns="91464" bIns="45733"/>
          <a:lstStyle/>
          <a:p>
            <a:pPr eaLnBrk="1" hangingPunct="1"/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014524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42950"/>
            <a:ext cx="4940300" cy="37052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3" tIns="45716" rIns="91433" bIns="45716"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264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42950"/>
            <a:ext cx="4940300" cy="37052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3" tIns="45716" rIns="91433" bIns="45716"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6538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8778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724E6-BBAD-4652-8318-FF091C64765D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8FF3B-0392-4EE3-9E5F-7116DBA8F0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174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43928-646E-4B19-A12F-EC13C418D44A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AD977-84E2-40B2-B1BE-D622A84DA4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601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B7047-E3F9-4B8B-89A9-364CE45C31DD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AE13B-11FA-4D1C-8C06-A3049CFF22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9727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image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1484313"/>
            <a:ext cx="5545137" cy="1470025"/>
          </a:xfrm>
        </p:spPr>
        <p:txBody>
          <a:bodyPr/>
          <a:lstStyle>
            <a:lvl1pPr algn="r">
              <a:defRPr sz="4300"/>
            </a:lvl1pPr>
          </a:lstStyle>
          <a:p>
            <a:pPr lvl="0"/>
            <a:r>
              <a:rPr lang="en-US" altLang="zh-TW" noProof="0"/>
              <a:t>Click to edit Master title style</a:t>
            </a:r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29739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F1E33-CAD4-4E2D-B8BF-505A951ACE7F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5D01C-A651-45BC-8D77-1B2EEECF41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823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39B78-0D03-4C76-8BBB-0753F476865C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C8084-2EC1-4E7D-AEF1-0390C6C3A9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070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7AA63-40E5-4138-B23D-E8088E213636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D4C01-CDE3-4078-ABE9-908FEEBA92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949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503AC-2427-48BA-8907-4DE52EC7B55D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DAD9E-F44D-4EF6-8D01-5662360AF0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270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0FA1-7769-43F2-98D3-D7A9A0FACE5A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9C340-C319-45E6-941A-B3CB389985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893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D41ED-556C-41BF-9B52-083C02935DB1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983E5-60C7-4B7C-84E2-CB364B7D98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367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42213-C3DE-4839-A179-9058BC88F1C5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5DECE-B72C-4C39-B732-8642F5E372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524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9C88-839D-4623-B01F-D2C94BEE76D3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EEC8C-BB9E-4453-8828-6B607B7D87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743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41F34682-7EE8-4F70-B5C0-D950552B283B}" type="datetime1">
              <a:rPr lang="zh-TW" altLang="en-US"/>
              <a:pPr>
                <a:defRPr/>
              </a:pPr>
              <a:t>2025/7/22</a:t>
            </a:fld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49F8A493-14FF-41FE-B875-92E8F39766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新細明體" charset="-12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新細明體" charset="-120"/>
          <a:cs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新細明體" charset="-120"/>
          <a:cs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新細明體" charset="-120"/>
          <a:cs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新細明體" charset="-120"/>
          <a:cs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新細明體" charset="-12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新細明體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新細明體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新細明體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新細明體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tudent-election.ust.hk/guidelines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css.ust.h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b.ust.hk/ccss/Guidelines_for_Council_Members_of_HKUS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1266" y="1124744"/>
            <a:ext cx="7272734" cy="237626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00CC"/>
                </a:solidFill>
              </a:rPr>
              <a:t>Election for Appointment of a Full-time Student to the Council</a:t>
            </a:r>
            <a:br>
              <a:rPr lang="en-US" dirty="0">
                <a:solidFill>
                  <a:srgbClr val="0000CC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Background Information 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37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 txBox="1">
            <a:spLocks noGrp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CE200496-543E-4F72-87AB-C408DDEB733F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  <p:sp>
        <p:nvSpPr>
          <p:cNvPr id="1945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69975"/>
          </a:xfrm>
          <a:solidFill>
            <a:srgbClr val="89C50A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 sz="4000" dirty="0">
                <a:solidFill>
                  <a:srgbClr val="FFFFFF"/>
                </a:solidFill>
              </a:rPr>
              <a:t>Who may participate in the Election?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lIns="50800" tIns="50800" rIns="132080" bIns="50800"/>
          <a:lstStyle/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Only an “elector” may participate in this election either as a proposer, seconder or candidate</a:t>
            </a:r>
          </a:p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An “elector” is a person who is registered at HKUST as of 8 September 2025 in any full-time program of study leading to a degree, degrees or other academic award</a:t>
            </a:r>
            <a:r>
              <a:rPr lang="en-US" altLang="zh-TW" dirty="0">
                <a:solidFill>
                  <a:srgbClr val="FFFD0A"/>
                </a:solidFill>
              </a:rPr>
              <a:t> </a:t>
            </a:r>
          </a:p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An elector may participate as a proposer or seconder in only one nomination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75640475-E6B0-4FA7-98AB-C34D3BBF84C3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38361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 txBox="1">
            <a:spLocks noGrp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84F2446A-5765-4097-8CF0-CB7BF26F3438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  <p:sp>
        <p:nvSpPr>
          <p:cNvPr id="2048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solidFill>
            <a:srgbClr val="89C50A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>
                <a:solidFill>
                  <a:srgbClr val="FFFFFF"/>
                </a:solidFill>
              </a:rPr>
              <a:t>The Nomination Process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lIns="50800" tIns="50800" rIns="132080" bIns="50800"/>
          <a:lstStyle/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A nomination must be signed by a “proposer” and ten “seconders” -- all of whom must be “electors”</a:t>
            </a:r>
          </a:p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The nominee must sign the form to indicate willingness to run for the office and then to serve as a member</a:t>
            </a:r>
            <a:r>
              <a:rPr lang="en-US" altLang="zh-TW" dirty="0">
                <a:solidFill>
                  <a:srgbClr val="FFFD0A"/>
                </a:solidFill>
              </a:rPr>
              <a:t> </a:t>
            </a:r>
          </a:p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Only the official nomination form will be accepted and it must be received by 5:30pm  </a:t>
            </a:r>
            <a:r>
              <a:rPr lang="en-US" altLang="zh-TW">
                <a:solidFill>
                  <a:srgbClr val="FCFB0A"/>
                </a:solidFill>
              </a:rPr>
              <a:t>on 22 September 2025</a:t>
            </a:r>
            <a:endParaRPr lang="en-US" altLang="zh-TW" dirty="0">
              <a:solidFill>
                <a:srgbClr val="FCFB0A"/>
              </a:solidFill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84B88C41-3105-46F3-A68C-B7D7BEF58B84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02552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 txBox="1">
            <a:spLocks noGrp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E13A4F17-238D-48A0-B7A6-F46A87AE2414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  <p:sp>
        <p:nvSpPr>
          <p:cNvPr id="2355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7384"/>
            <a:ext cx="9144000" cy="695151"/>
          </a:xfrm>
          <a:solidFill>
            <a:srgbClr val="89C50A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 dirty="0">
                <a:solidFill>
                  <a:srgbClr val="FFFFFF"/>
                </a:solidFill>
              </a:rPr>
              <a:t>Campaign Guidelines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836613"/>
            <a:ext cx="8435975" cy="5905500"/>
          </a:xfrm>
        </p:spPr>
        <p:txBody>
          <a:bodyPr lIns="50800" tIns="50800" rIns="0" bIns="50800"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>
                <a:solidFill>
                  <a:srgbClr val="FCFB0A"/>
                </a:solidFill>
              </a:rPr>
              <a:t>Candidates may carry out traditional activities, such as the handing out of leaflets and posting of announcements.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FCFB0A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>
                <a:solidFill>
                  <a:srgbClr val="FCFB0A"/>
                </a:solidFill>
              </a:rPr>
              <a:t>Please use common sense and be considerate of other candidates and other students.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FCFB0A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>
                <a:solidFill>
                  <a:srgbClr val="FCFB0A"/>
                </a:solidFill>
              </a:rPr>
              <a:t>Refer to </a:t>
            </a:r>
            <a:r>
              <a:rPr lang="en-US" altLang="zh-TW" sz="2400" dirty="0">
                <a:solidFill>
                  <a:srgbClr val="FCFB0A"/>
                </a:solidFill>
                <a:hlinkClick r:id="rId2"/>
              </a:rPr>
              <a:t>http://student-election.ust.hk/guidelines.html</a:t>
            </a:r>
            <a:r>
              <a:rPr lang="en-US" altLang="zh-TW" sz="2400" dirty="0">
                <a:solidFill>
                  <a:srgbClr val="FCFB0A"/>
                </a:solidFill>
              </a:rPr>
              <a:t> for full guidelines.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4222D7B3-CDF8-43C4-94D1-A89BD13D6721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42369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720000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en-US" altLang="zh-TW" sz="3600" b="1" spc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HKUST</a:t>
            </a:r>
            <a:endParaRPr lang="en-US" altLang="zh-TW" sz="3600" b="1" spc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938" y="1052736"/>
            <a:ext cx="8713787" cy="1397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zh-TW" b="1" dirty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rPr>
              <a:t>A statutory body incorporated in 1988 </a:t>
            </a:r>
          </a:p>
          <a:p>
            <a:pPr algn="just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rPr>
              <a:t>	under </a:t>
            </a:r>
            <a:r>
              <a:rPr lang="en-US" altLang="zh-TW" b="1" dirty="0" err="1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rPr>
              <a:t>Cap.1141</a:t>
            </a:r>
            <a:r>
              <a:rPr lang="en-US" altLang="zh-TW" b="1" dirty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rPr>
              <a:t> of  the </a:t>
            </a:r>
          </a:p>
          <a:p>
            <a:pPr algn="just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rPr>
              <a:t>	Laws of  Hong Kong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50825" y="2908151"/>
            <a:ext cx="8713788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b="1" dirty="0">
                <a:solidFill>
                  <a:srgbClr val="FFFF00"/>
                </a:solidFill>
                <a:latin typeface="Arial" charset="0"/>
              </a:rPr>
              <a:t>Publicly-funded, through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FFFF00"/>
                </a:solidFill>
                <a:latin typeface="Arial" charset="0"/>
              </a:rPr>
              <a:t>	University Grants Committee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50825" y="4581128"/>
            <a:ext cx="8713788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b="1" dirty="0">
                <a:solidFill>
                  <a:srgbClr val="FFFF00"/>
                </a:solidFill>
                <a:latin typeface="Arial" charset="0"/>
              </a:rPr>
              <a:t>Mandatory annual report to Chancellor (Chief Executive of </a:t>
            </a:r>
            <a:r>
              <a:rPr lang="en-US" altLang="zh-TW" sz="12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zh-TW" b="1" dirty="0" err="1">
                <a:solidFill>
                  <a:srgbClr val="FFFF00"/>
                </a:solidFill>
                <a:latin typeface="Arial" charset="0"/>
              </a:rPr>
              <a:t>HKSAR</a:t>
            </a:r>
            <a:r>
              <a:rPr lang="en-US" altLang="zh-TW" b="1" dirty="0">
                <a:solidFill>
                  <a:srgbClr val="FFFF00"/>
                </a:solidFill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7384"/>
            <a:ext cx="9144000" cy="720000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en-US" altLang="zh-TW" sz="36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936625"/>
            <a:ext cx="8208963" cy="60928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 (advisory)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receiving reports from the President and Council 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fundraising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promoting the interests of the University</a:t>
            </a: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endParaRPr lang="en-US" altLang="zh-TW" sz="2400" b="1" i="1" dirty="0">
              <a:solidFill>
                <a:srgbClr val="CC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en-US" altLang="zh-TW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(governing)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strategic planning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finance &amp; audit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estate &amp; property</a:t>
            </a: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human resources &amp; staffing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endParaRPr lang="en-US" altLang="zh-TW" sz="2400" b="1" dirty="0">
              <a:solidFill>
                <a:srgbClr val="CC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en-US" altLang="zh-TW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Senate (academic)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teaching &amp; research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134149" name="Rectangle 3"/>
          <p:cNvSpPr>
            <a:spLocks noChangeArrowheads="1"/>
          </p:cNvSpPr>
          <p:nvPr/>
        </p:nvSpPr>
        <p:spPr bwMode="auto">
          <a:xfrm>
            <a:off x="611188" y="792163"/>
            <a:ext cx="7056437" cy="580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altLang="zh-TW" sz="2400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TW" sz="2400" b="1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 student member </a:t>
            </a:r>
            <a:r>
              <a:rPr lang="en-US" altLang="zh-TW" sz="2400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altLang="zh-TW" sz="2400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b="1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student member </a:t>
            </a:r>
            <a:r>
              <a:rPr lang="en-US" altLang="zh-TW" sz="2400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altLang="zh-TW" sz="2400" dirty="0">
              <a:solidFill>
                <a:srgbClr val="CC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altLang="zh-TW" sz="2400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</a:t>
            </a:r>
            <a:r>
              <a:rPr lang="en-US" altLang="zh-TW" sz="2400" b="1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student members ]</a:t>
            </a: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2593775"/>
            <a:ext cx="9144000" cy="1800000"/>
          </a:xfrm>
          <a:prstGeom prst="rect">
            <a:avLst/>
          </a:prstGeom>
          <a:solidFill>
            <a:srgbClr val="CC9900"/>
          </a:solidFill>
          <a:ln>
            <a:noFill/>
          </a:ln>
          <a:effectLst/>
        </p:spPr>
        <p:txBody>
          <a:bodyPr lIns="50800" tIns="50800" rIns="132080" bIns="50800" anchor="ctr"/>
          <a:lstStyle>
            <a:lvl1pPr marL="39688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8000" b="1" spc="100" dirty="0">
                <a:solidFill>
                  <a:srgbClr val="FFFFFF"/>
                </a:solidFill>
                <a:latin typeface="Arial" charset="0"/>
              </a:rPr>
              <a:t>The Council</a:t>
            </a:r>
            <a:endParaRPr lang="en-US" altLang="zh-TW" sz="8000" b="1" spc="100" dirty="0">
              <a:solidFill>
                <a:srgbClr val="FFFFFF"/>
              </a:solidFill>
              <a:latin typeface="Arial" charset="0"/>
              <a:ea typeface="Heiti SC Medium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7384"/>
            <a:ext cx="9144000" cy="720000"/>
          </a:xfrm>
          <a:solidFill>
            <a:srgbClr val="CC9900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 sz="3600" b="1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of the Council</a:t>
            </a:r>
            <a:endParaRPr lang="en-US" altLang="zh-TW" sz="3600" b="1" spc="100" dirty="0">
              <a:solidFill>
                <a:srgbClr val="FFFFFF"/>
              </a:solidFill>
              <a:latin typeface="Arial" panose="020B0604020202020204" pitchFamily="34" charset="0"/>
              <a:ea typeface="Heiti SC Medium" charset="-122"/>
              <a:cs typeface="Arial" panose="020B0604020202020204" pitchFamily="34" charset="0"/>
            </a:endParaRPr>
          </a:p>
        </p:txBody>
      </p:sp>
      <p:sp>
        <p:nvSpPr>
          <p:cNvPr id="10244" name="Rectangle 4"/>
          <p:cNvSpPr>
            <a:spLocks/>
          </p:cNvSpPr>
          <p:nvPr/>
        </p:nvSpPr>
        <p:spPr bwMode="auto">
          <a:xfrm>
            <a:off x="179512" y="908720"/>
            <a:ext cx="8784976" cy="602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649288" indent="-6096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kumimoji="0" lang="en-US" altLang="zh-TW" sz="3400" b="1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The </a:t>
            </a:r>
            <a:r>
              <a:rPr kumimoji="0" lang="en-US" altLang="zh-TW" sz="3400" b="1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HKUST</a:t>
            </a:r>
            <a:r>
              <a:rPr kumimoji="0" lang="en-US" altLang="zh-TW" sz="3400" b="1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Ordinance (Cap. 1141)</a:t>
            </a:r>
            <a:r>
              <a:rPr kumimoji="0" lang="en-US" altLang="zh-TW" sz="34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kumimoji="0" lang="en-US" altLang="zh-TW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Wingdings 2" panose="05020102010507070707" pitchFamily="18" charset="2"/>
              </a:rPr>
              <a:t>  </a:t>
            </a:r>
            <a:r>
              <a:rPr kumimoji="0" lang="en-US" altLang="zh-TW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There shall be a Council, which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dirty="0">
                <a:solidFill>
                  <a:srgbClr val="FFFFFF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(a) 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shall be the supreme </a:t>
            </a:r>
            <a:r>
              <a:rPr kumimoji="0" lang="en-US" altLang="zh-TW" sz="2900" b="1" u="sng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governing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body of</a:t>
            </a:r>
          </a:p>
          <a:p>
            <a:pPr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kumimoji="0" lang="en-US" altLang="zh-TW" sz="2900" b="1" dirty="0">
                <a:solidFill>
                  <a:srgbClr val="FFFF00"/>
                </a:solidFill>
                <a:latin typeface="新細明體" charset="-120"/>
                <a:ea typeface="Heiti SC Light" charset="-122"/>
                <a:cs typeface="Arial" charset="0"/>
                <a:sym typeface="新細明體" charset="-120"/>
              </a:rPr>
              <a:t>            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the University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dirty="0">
                <a:solidFill>
                  <a:srgbClr val="FFFFFF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(b) 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may exercise any of the </a:t>
            </a:r>
            <a:r>
              <a:rPr kumimoji="0" lang="en-US" altLang="zh-TW" sz="2900" b="1" u="sng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powers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conferred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	     and </a:t>
            </a:r>
            <a:r>
              <a:rPr kumimoji="0" lang="en-US" altLang="zh-TW" sz="2900" b="1" dirty="0">
                <a:solidFill>
                  <a:schemeClr val="accent1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shall perform all of the </a:t>
            </a:r>
            <a:r>
              <a:rPr kumimoji="0" lang="en-US" altLang="zh-TW" sz="2900" b="1" u="sng" dirty="0">
                <a:solidFill>
                  <a:schemeClr val="accent1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duties</a:t>
            </a:r>
            <a:r>
              <a:rPr kumimoji="0" lang="en-US" altLang="zh-TW" sz="2900" b="1" dirty="0">
                <a:solidFill>
                  <a:schemeClr val="accent1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imposed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b="1" dirty="0">
                <a:solidFill>
                  <a:schemeClr val="accent1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      on the University by this Ordinance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      other than those powers conferred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      those duties imposed by this Ordinance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      on some other authority or person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20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  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20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16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(Section 8 of</a:t>
            </a:r>
            <a:r>
              <a:rPr lang="en-US" altLang="zh-TW" sz="18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 </a:t>
            </a:r>
            <a:r>
              <a:rPr lang="en-US" altLang="zh-TW" sz="16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the </a:t>
            </a:r>
            <a:r>
              <a:rPr lang="en-US" altLang="zh-TW" sz="1600" dirty="0" err="1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HKUST</a:t>
            </a:r>
            <a:r>
              <a:rPr lang="en-US" altLang="zh-TW" sz="16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 Ordinance)</a:t>
            </a:r>
            <a:endParaRPr kumimoji="0" lang="en-US" altLang="zh-TW" sz="1600" dirty="0">
              <a:solidFill>
                <a:srgbClr val="FFFFFF"/>
              </a:solidFill>
              <a:latin typeface="Arial" charset="0"/>
              <a:ea typeface="Heiti SC Light" charset="-122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7384"/>
            <a:ext cx="9144000" cy="720000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en-US" altLang="zh-TW" sz="36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Composition of the Council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43892" y="836712"/>
            <a:ext cx="8964612" cy="583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600" dirty="0">
                <a:latin typeface="Arial" charset="0"/>
              </a:rPr>
              <a:t>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Chairman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5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500" dirty="0">
                <a:solidFill>
                  <a:srgbClr val="FFFF00"/>
                </a:solidFill>
                <a:latin typeface="Arial" charset="0"/>
              </a:rPr>
              <a:t> 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Vice-Chairman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Treasurer of the University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President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kumimoji="0" lang="en-US" altLang="zh-TW" sz="2600" dirty="0">
                <a:solidFill>
                  <a:srgbClr val="FFFF00"/>
                </a:solidFill>
                <a:latin typeface="Arial" charset="0"/>
                <a:sym typeface="Arial" charset="0"/>
              </a:rPr>
              <a:t>Executive Vice-President &amp; Provost</a:t>
            </a:r>
            <a:endParaRPr lang="en-US" altLang="zh-TW" sz="2600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Vice-President  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(by annual rotation)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 Deans  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(</a:t>
            </a:r>
            <a:r>
              <a:rPr lang="en-US" altLang="zh-TW" sz="2200" dirty="0" err="1">
                <a:solidFill>
                  <a:srgbClr val="FFFF00"/>
                </a:solidFill>
                <a:latin typeface="Arial" charset="0"/>
              </a:rPr>
              <a:t>x2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, by annual rotation)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Chairman of Convocation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600" dirty="0">
                <a:latin typeface="Arial" charset="0"/>
              </a:rPr>
              <a:t> 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Academic members of the Senate  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(</a:t>
            </a:r>
            <a:r>
              <a:rPr lang="en-US" altLang="zh-TW" sz="2200" dirty="0" err="1">
                <a:solidFill>
                  <a:srgbClr val="FFFF00"/>
                </a:solidFill>
                <a:latin typeface="Arial" charset="0"/>
              </a:rPr>
              <a:t>x2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600" dirty="0">
                <a:latin typeface="Arial" charset="0"/>
              </a:rPr>
              <a:t> 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Elected staff member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 </a:t>
            </a:r>
            <a:r>
              <a:rPr lang="en-US" altLang="zh-TW" sz="2800" b="1" u="sng" dirty="0">
                <a:solidFill>
                  <a:srgbClr val="FF0000"/>
                </a:solidFill>
                <a:latin typeface="Arial" charset="0"/>
              </a:rPr>
              <a:t>Elected student member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Other members not being employees of </a:t>
            </a:r>
            <a:r>
              <a:rPr lang="en-US" altLang="zh-TW" sz="2600" dirty="0" err="1">
                <a:solidFill>
                  <a:srgbClr val="FFFF00"/>
                </a:solidFill>
                <a:latin typeface="Arial" charset="0"/>
              </a:rPr>
              <a:t>HKUST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(up to 14)</a:t>
            </a: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6084888" y="1844675"/>
            <a:ext cx="1582737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800">
              <a:latin typeface="Arial" charset="0"/>
            </a:endParaRPr>
          </a:p>
        </p:txBody>
      </p:sp>
      <p:sp>
        <p:nvSpPr>
          <p:cNvPr id="12294" name="_s9260"/>
          <p:cNvSpPr>
            <a:spLocks noChangeArrowheads="1"/>
          </p:cNvSpPr>
          <p:nvPr/>
        </p:nvSpPr>
        <p:spPr bwMode="auto">
          <a:xfrm>
            <a:off x="5795963" y="1123950"/>
            <a:ext cx="3097212" cy="11525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8835" tIns="14418" rIns="28835" bIns="1441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zh-TW" sz="2400">
                <a:solidFill>
                  <a:srgbClr val="0000CC"/>
                </a:solidFill>
                <a:latin typeface="Arial" charset="0"/>
              </a:rPr>
              <a:t>Total no. of members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>
                <a:solidFill>
                  <a:srgbClr val="0000CC"/>
                </a:solidFill>
                <a:latin typeface="Arial" charset="0"/>
              </a:rPr>
              <a:t>up to </a:t>
            </a:r>
            <a:r>
              <a:rPr lang="en-US" altLang="zh-TW" b="1">
                <a:solidFill>
                  <a:srgbClr val="0000CC"/>
                </a:solidFill>
                <a:latin typeface="Arial" charset="0"/>
              </a:rPr>
              <a:t>27</a:t>
            </a:r>
            <a:endParaRPr lang="en-US" altLang="zh-TW" i="1">
              <a:solidFill>
                <a:srgbClr val="0000CC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570" y="0"/>
            <a:ext cx="9144000" cy="720000"/>
          </a:xfrm>
          <a:solidFill>
            <a:srgbClr val="CC9900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 sz="3200" b="1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for Council Members</a:t>
            </a:r>
            <a:endParaRPr lang="en-US" altLang="zh-TW" sz="3200" b="1" spc="100" dirty="0">
              <a:solidFill>
                <a:srgbClr val="FFFFFF"/>
              </a:solidFill>
              <a:latin typeface="Arial" panose="020B0604020202020204" pitchFamily="34" charset="0"/>
              <a:ea typeface="Heiti SC Medium" charset="-122"/>
              <a:cs typeface="Arial" panose="020B0604020202020204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0975" y="836613"/>
            <a:ext cx="8963025" cy="790575"/>
          </a:xfrm>
        </p:spPr>
        <p:txBody>
          <a:bodyPr lIns="50800" tIns="50800" rIns="132080" bIns="50800"/>
          <a:lstStyle/>
          <a:p>
            <a:pPr marL="382588" eaLnBrk="1" hangingPunct="1"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out the powers, authority, responsibility &amp; accountability of </a:t>
            </a:r>
          </a:p>
          <a:p>
            <a:pPr marL="382588" eaLnBrk="1" hangingPunct="1"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Members as provided in the University Ordinance and Statutes</a:t>
            </a:r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95288" y="1700213"/>
            <a:ext cx="8424862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82588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zh-TW" sz="2000" b="1" dirty="0">
                <a:solidFill>
                  <a:schemeClr val="bg1"/>
                </a:solidFill>
                <a:latin typeface="Arial" charset="0"/>
              </a:rPr>
              <a:t>1.</a:t>
            </a:r>
            <a:r>
              <a:rPr lang="en-US" altLang="zh-TW" sz="2000" b="1" dirty="0">
                <a:solidFill>
                  <a:srgbClr val="FFFF00"/>
                </a:solidFill>
                <a:latin typeface="Arial" charset="0"/>
              </a:rPr>
              <a:t>	</a:t>
            </a:r>
            <a:r>
              <a:rPr lang="en-US" altLang="zh-TW" sz="2300" b="1" i="1" dirty="0">
                <a:solidFill>
                  <a:srgbClr val="FFFF00"/>
                </a:solidFill>
                <a:latin typeface="Arial" charset="0"/>
              </a:rPr>
              <a:t>Ad </a:t>
            </a:r>
            <a:r>
              <a:rPr lang="en-US" altLang="zh-TW" sz="2300" b="1" i="1" dirty="0" err="1">
                <a:solidFill>
                  <a:srgbClr val="FFFF00"/>
                </a:solidFill>
                <a:latin typeface="Arial" charset="0"/>
              </a:rPr>
              <a:t>personam</a:t>
            </a:r>
            <a:r>
              <a:rPr lang="en-US" altLang="zh-TW" sz="2300" b="1" dirty="0">
                <a:solidFill>
                  <a:srgbClr val="FFFF00"/>
                </a:solidFill>
                <a:latin typeface="Arial" charset="0"/>
              </a:rPr>
              <a:t> </a:t>
            </a:r>
            <a:endParaRPr lang="en-US" altLang="zh-TW" sz="23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300" dirty="0">
                <a:solidFill>
                  <a:srgbClr val="FFFF00"/>
                </a:solidFill>
                <a:latin typeface="Arial" charset="0"/>
                <a:sym typeface="新細明體" charset="-120"/>
              </a:rPr>
              <a:t>	</a:t>
            </a: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Members must act as trustees in the</a:t>
            </a:r>
            <a:r>
              <a:rPr lang="en-US" altLang="zh-TW" sz="2400" dirty="0">
                <a:solidFill>
                  <a:srgbClr val="FFFF00"/>
                </a:solidFill>
                <a:latin typeface="Arial" charset="0"/>
                <a:sym typeface="新細明體" charset="-120"/>
              </a:rPr>
              <a:t> </a:t>
            </a: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best overall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    interest of </a:t>
            </a:r>
            <a:r>
              <a:rPr lang="en-US" altLang="zh-TW" sz="2400" b="1" dirty="0" err="1">
                <a:solidFill>
                  <a:srgbClr val="FFFF00"/>
                </a:solidFill>
                <a:latin typeface="Arial" charset="0"/>
              </a:rPr>
              <a:t>HKUST</a:t>
            </a: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zh-TW" sz="2400" b="1" u="sng" dirty="0">
                <a:solidFill>
                  <a:srgbClr val="FFFF00"/>
                </a:solidFill>
                <a:latin typeface="Arial" charset="0"/>
              </a:rPr>
              <a:t>as a whole</a:t>
            </a: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 rather than the interests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    of his/her appointing authority or election constituency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en-US" altLang="zh-TW" sz="1000" b="1" dirty="0">
              <a:solidFill>
                <a:srgbClr val="FFFF00"/>
              </a:solidFill>
              <a:latin typeface="Arial" charset="0"/>
              <a:sym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000" b="1" dirty="0">
                <a:solidFill>
                  <a:schemeClr val="bg1"/>
                </a:solidFill>
                <a:latin typeface="Arial" charset="0"/>
                <a:sym typeface="Arial" charset="0"/>
              </a:rPr>
              <a:t>2.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sym typeface="Arial" charset="0"/>
              </a:rPr>
              <a:t>	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sym typeface="Arial" charset="0"/>
              </a:rPr>
              <a:t>Corporate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sym typeface="Arial" charset="0"/>
              </a:rPr>
              <a:t>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sym typeface="Arial" charset="0"/>
              </a:rPr>
              <a:t>/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sym typeface="Arial" charset="0"/>
              </a:rPr>
              <a:t>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sym typeface="Arial" charset="0"/>
              </a:rPr>
              <a:t>Collective decision-making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sym typeface="Arial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en-US" altLang="zh-TW" sz="1000" b="1" dirty="0">
              <a:solidFill>
                <a:srgbClr val="FFFF00"/>
              </a:solidFill>
              <a:latin typeface="Arial" charset="0"/>
              <a:ea typeface="Heiti SC Light" charset="-122"/>
              <a:cs typeface="Arial" charset="0"/>
              <a:sym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kumimoji="0" lang="en-US" altLang="zh-TW" sz="2000" b="1" dirty="0">
                <a:solidFill>
                  <a:schemeClr val="bg1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3.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	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Observe the 7 principles of public life: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	   selflessness, integrity, objectivity, accountability,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	   openness, honesty &amp; leadership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en-US" altLang="zh-TW" sz="1000" b="1" dirty="0">
              <a:solidFill>
                <a:srgbClr val="FFFF00"/>
              </a:solidFill>
              <a:latin typeface="Arial" charset="0"/>
              <a:ea typeface="Heiti SC Light" charset="-122"/>
              <a:sym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000" b="1" dirty="0">
                <a:solidFill>
                  <a:schemeClr val="bg1"/>
                </a:solidFill>
                <a:latin typeface="Arial" charset="0"/>
                <a:ea typeface="Heiti SC Light" charset="-122"/>
                <a:sym typeface="Arial" charset="0"/>
              </a:rPr>
              <a:t>4.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 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Declare interests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en-US" altLang="zh-TW" sz="1000" b="1" dirty="0">
              <a:solidFill>
                <a:srgbClr val="FFFF00"/>
              </a:solidFill>
              <a:latin typeface="Arial" charset="0"/>
              <a:ea typeface="Heiti SC Light" charset="-122"/>
              <a:sym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000" b="1" dirty="0">
                <a:solidFill>
                  <a:schemeClr val="bg1"/>
                </a:solidFill>
                <a:latin typeface="Arial" charset="0"/>
                <a:ea typeface="Heiti SC Light" charset="-122"/>
                <a:sym typeface="Arial" charset="0"/>
              </a:rPr>
              <a:t>5.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 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Observe rules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/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procedures for conduct of business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en-US" altLang="zh-TW" sz="1000" b="1" dirty="0">
              <a:solidFill>
                <a:srgbClr val="FFFF00"/>
              </a:solidFill>
              <a:latin typeface="Arial" charset="0"/>
              <a:ea typeface="Heiti SC Light" charset="-122"/>
              <a:sym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000" b="1" dirty="0">
                <a:solidFill>
                  <a:schemeClr val="bg1"/>
                </a:solidFill>
                <a:latin typeface="Arial" charset="0"/>
                <a:ea typeface="Heiti SC Light" charset="-122"/>
                <a:sym typeface="Arial" charset="0"/>
              </a:rPr>
              <a:t>6.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 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Attend meetings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570" y="0"/>
            <a:ext cx="9144000" cy="980728"/>
          </a:xfrm>
          <a:solidFill>
            <a:srgbClr val="CC9900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 sz="3200" b="1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Responsibility of a </a:t>
            </a:r>
            <a:br>
              <a:rPr lang="en-US" altLang="zh-TW" sz="3200" b="1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TW" sz="3200" b="1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Council Member</a:t>
            </a:r>
            <a:endParaRPr lang="en-US" altLang="zh-TW" sz="3200" b="1" spc="100" dirty="0">
              <a:solidFill>
                <a:srgbClr val="FFFFFF"/>
              </a:solidFill>
              <a:latin typeface="Arial" panose="020B0604020202020204" pitchFamily="34" charset="0"/>
              <a:ea typeface="Heiti SC Medium" charset="-122"/>
              <a:cs typeface="Arial" panose="020B0604020202020204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196752"/>
            <a:ext cx="8928992" cy="2448272"/>
          </a:xfrm>
        </p:spPr>
        <p:txBody>
          <a:bodyPr lIns="50800" tIns="50800" rIns="132080" bIns="50800"/>
          <a:lstStyle/>
          <a:p>
            <a:pPr marL="39688" indent="0" eaLnBrk="1" hangingPunct="1">
              <a:spcBef>
                <a:spcPct val="0"/>
              </a:spcBef>
              <a:buNone/>
            </a:pPr>
            <a:r>
              <a: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Attends meetings of Council</a:t>
            </a:r>
          </a:p>
          <a:p>
            <a:pPr marL="39688" indent="0" eaLnBrk="1" hangingPunct="1">
              <a:spcBef>
                <a:spcPct val="0"/>
              </a:spcBef>
              <a:buNone/>
            </a:pPr>
            <a:r>
              <a: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(normally 4 meetings each year on campus) </a:t>
            </a:r>
          </a:p>
          <a:p>
            <a:pPr marL="382588" eaLnBrk="1" hangingPunct="1"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39688" indent="0" eaLnBrk="1" hangingPunct="1">
              <a:spcBef>
                <a:spcPct val="0"/>
              </a:spcBef>
              <a:buNone/>
            </a:pPr>
            <a:r>
              <a: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Participates in Council Committees</a:t>
            </a:r>
            <a:r>
              <a:rPr lang="en-US" altLang="zh-TW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</a:p>
          <a:p>
            <a:pPr marL="39688" indent="0" eaLnBrk="1" hangingPunct="1">
              <a:spcBef>
                <a:spcPct val="0"/>
              </a:spcBef>
              <a:buNone/>
            </a:pPr>
            <a:r>
              <a: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University functions </a:t>
            </a: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(University Congregation, normally in Nov; </a:t>
            </a:r>
          </a:p>
          <a:p>
            <a:pPr marL="39688" indent="0" eaLnBrk="1" hangingPunct="1">
              <a:spcBef>
                <a:spcPct val="0"/>
              </a:spcBef>
              <a:buNone/>
            </a:pP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Honorary Fellowships Presentation Ceremony, normally in Ju</a:t>
            </a:r>
            <a:r>
              <a:rPr lang="en-US" altLang="zh-TW" sz="2000" b="1" spc="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</a:t>
            </a: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</a:t>
            </a:r>
            <a:r>
              <a:rPr lang="en-US" altLang="zh-TW" sz="2000" b="1" spc="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87624" y="3501008"/>
            <a:ext cx="756084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新細明體" charset="-12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  <a:cs typeface="新細明體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  <a:cs typeface="新細明體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  <a:cs typeface="新細明體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  <a:cs typeface="新細明體" charset="-12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altLang="zh-TW" sz="1900" b="1" u="sng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of Council Committees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Standing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Audit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Campus Development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Finance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Honorary Awards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Human Resources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Institutional Advancement and Outreach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Knowledge Transfer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Senior Executives Affairs Committee</a:t>
            </a:r>
          </a:p>
        </p:txBody>
      </p:sp>
    </p:spTree>
    <p:extLst>
      <p:ext uri="{BB962C8B-B14F-4D97-AF65-F5344CB8AC3E}">
        <p14:creationId xmlns:p14="http://schemas.microsoft.com/office/powerpoint/2010/main" val="375760520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646113"/>
            <a:ext cx="9144000" cy="4870450"/>
          </a:xfrm>
        </p:spPr>
        <p:txBody>
          <a:bodyPr/>
          <a:lstStyle/>
          <a:p>
            <a:pPr eaLnBrk="1" hangingPunct="1">
              <a:spcAft>
                <a:spcPts val="3000"/>
              </a:spcAft>
            </a:pPr>
            <a:r>
              <a:rPr lang="en-US" altLang="zh-TW" sz="4800" b="1" dirty="0">
                <a:solidFill>
                  <a:schemeClr val="bg1"/>
                </a:solidFill>
              </a:rPr>
              <a:t>Want to know more</a:t>
            </a:r>
            <a:br>
              <a:rPr lang="en-US" altLang="zh-TW" sz="4800" b="1" dirty="0">
                <a:solidFill>
                  <a:schemeClr val="bg1"/>
                </a:solidFill>
              </a:rPr>
            </a:br>
            <a:r>
              <a:rPr lang="en-US" altLang="zh-TW" sz="4800" b="1" dirty="0">
                <a:solidFill>
                  <a:schemeClr val="bg1"/>
                </a:solidFill>
              </a:rPr>
              <a:t>about the Council?</a:t>
            </a:r>
            <a:br>
              <a:rPr lang="en-US" altLang="zh-TW" sz="4000" b="1" dirty="0">
                <a:solidFill>
                  <a:schemeClr val="bg1"/>
                </a:solidFill>
              </a:rPr>
            </a:br>
            <a:r>
              <a:rPr lang="en-US" altLang="zh-TW" sz="4000" b="1" dirty="0">
                <a:solidFill>
                  <a:schemeClr val="bg1"/>
                </a:solidFill>
              </a:rPr>
              <a:t> </a:t>
            </a:r>
            <a:br>
              <a:rPr lang="en-US" altLang="zh-TW" sz="4000" b="1" dirty="0">
                <a:solidFill>
                  <a:schemeClr val="bg1"/>
                </a:solidFill>
              </a:rPr>
            </a:br>
            <a:r>
              <a:rPr lang="en-US" altLang="zh-TW" sz="4000" b="1" dirty="0">
                <a:solidFill>
                  <a:schemeClr val="bg1"/>
                </a:solidFill>
              </a:rPr>
              <a:t>Please visit</a:t>
            </a:r>
            <a:br>
              <a:rPr lang="en-US" altLang="zh-TW" sz="4000" b="1" dirty="0">
                <a:solidFill>
                  <a:schemeClr val="bg1"/>
                </a:solidFill>
              </a:rPr>
            </a:br>
            <a:r>
              <a:rPr lang="en-US" altLang="zh-TW" sz="4000" b="1" dirty="0">
                <a:solidFill>
                  <a:schemeClr val="bg1"/>
                </a:solidFill>
              </a:rPr>
              <a:t> </a:t>
            </a:r>
            <a:br>
              <a:rPr lang="en-US" altLang="zh-TW" sz="4800" b="1" dirty="0">
                <a:solidFill>
                  <a:schemeClr val="bg1"/>
                </a:solidFill>
              </a:rPr>
            </a:br>
            <a:r>
              <a:rPr lang="en-US" altLang="zh-TW" sz="4800" b="1" dirty="0">
                <a:solidFill>
                  <a:schemeClr val="bg1"/>
                </a:solidFill>
                <a:hlinkClick r:id="rId3"/>
              </a:rPr>
              <a:t>https://ccss.ust.hk/</a:t>
            </a:r>
            <a:endParaRPr lang="en-US" altLang="zh-TW" sz="4000" b="1" dirty="0">
              <a:solidFill>
                <a:schemeClr val="bg1"/>
              </a:solidFill>
              <a:hlinkClick r:id="rId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767</Words>
  <Application>Microsoft Macintosh PowerPoint</Application>
  <PresentationFormat>On-screen Show (4:3)</PresentationFormat>
  <Paragraphs>128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Heiti SC Light</vt:lpstr>
      <vt:lpstr>新細明體</vt:lpstr>
      <vt:lpstr>Arial</vt:lpstr>
      <vt:lpstr>Calibri</vt:lpstr>
      <vt:lpstr>Cambria</vt:lpstr>
      <vt:lpstr>預設簡報設計</vt:lpstr>
      <vt:lpstr>Election for Appointment of a Full-time Student to the Council Background Information </vt:lpstr>
      <vt:lpstr>HKUST</vt:lpstr>
      <vt:lpstr>Governance</vt:lpstr>
      <vt:lpstr>PowerPoint Presentation</vt:lpstr>
      <vt:lpstr>Functions of the Council</vt:lpstr>
      <vt:lpstr>Composition of the Council</vt:lpstr>
      <vt:lpstr>Guidelines for Council Members</vt:lpstr>
      <vt:lpstr>Responsibility of a  Student Council Member</vt:lpstr>
      <vt:lpstr>Want to know more about the Council?   Please visit   https://ccss.ust.hk/</vt:lpstr>
      <vt:lpstr>Who may participate in the Election?</vt:lpstr>
      <vt:lpstr>The Nomination Process</vt:lpstr>
      <vt:lpstr>Campaign Guidelines</vt:lpstr>
    </vt:vector>
  </TitlesOfParts>
  <Company>HKUST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Election</dc:title>
  <dc:creator>CCSS</dc:creator>
  <cp:lastModifiedBy>James PRINCE</cp:lastModifiedBy>
  <cp:revision>448</cp:revision>
  <cp:lastPrinted>2017-08-28T03:06:41Z</cp:lastPrinted>
  <dcterms:created xsi:type="dcterms:W3CDTF">2008-04-28T03:19:08Z</dcterms:created>
  <dcterms:modified xsi:type="dcterms:W3CDTF">2025-07-22T06:36:44Z</dcterms:modified>
</cp:coreProperties>
</file>